
<file path=[Content_Types].xml><?xml version="1.0" encoding="utf-8"?>
<Types xmlns="http://schemas.openxmlformats.org/package/2006/content-types">
  <Default Extension="1" ContentType="image/jpeg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9" r:id="rId9"/>
    <p:sldId id="263" r:id="rId10"/>
    <p:sldId id="270" r:id="rId11"/>
    <p:sldId id="264" r:id="rId12"/>
    <p:sldId id="271" r:id="rId13"/>
    <p:sldId id="265" r:id="rId14"/>
    <p:sldId id="266" r:id="rId15"/>
    <p:sldId id="272" r:id="rId16"/>
    <p:sldId id="273" r:id="rId17"/>
    <p:sldId id="274" r:id="rId18"/>
    <p:sldId id="28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980" autoAdjust="0"/>
  </p:normalViewPr>
  <p:slideViewPr>
    <p:cSldViewPr snapToGrid="0">
      <p:cViewPr varScale="1">
        <p:scale>
          <a:sx n="62" d="100"/>
          <a:sy n="62" d="100"/>
        </p:scale>
        <p:origin x="10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8T00:56:06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8T00:56:32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8T00:56:33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8T00:56:34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8T00:56:35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8T00:56:38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  <inkml:trace contextRef="#ctx0" brushRef="#br0" timeOffset="703.892">1 0</inkml:trace>
  <inkml:trace contextRef="#ctx0" brushRef="#br0" timeOffset="1075.605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8T00:56:41.2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1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10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D685-3437-4F2F-9A44-0183CB36E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CRICKET BALL SPIN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76579-289A-41C8-8513-24AAE2E29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</a:t>
            </a:r>
            <a:r>
              <a:rPr lang="en-US" i="1" dirty="0"/>
              <a:t>Sachin Saxena</a:t>
            </a:r>
          </a:p>
        </p:txBody>
      </p:sp>
    </p:spTree>
    <p:extLst>
      <p:ext uri="{BB962C8B-B14F-4D97-AF65-F5344CB8AC3E}">
        <p14:creationId xmlns:p14="http://schemas.microsoft.com/office/powerpoint/2010/main" val="2533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E7A7-E41C-42A1-A556-13CF6BC7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3803F-D51F-4503-AA28-10475268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94" y="1750914"/>
            <a:ext cx="10181598" cy="46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0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1F4B-0484-467C-BF37-2D45D495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Frictional Force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38FE2-55DE-424B-B517-5288D6E24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relative motion of the lowermost point </a:t>
                </a:r>
                <a:r>
                  <a:rPr lang="en-US" dirty="0" err="1"/>
                  <a:t>wrt</a:t>
                </a:r>
                <a:r>
                  <a:rPr lang="en-US" dirty="0"/>
                  <a:t> to the ground due to the angular velocity about the ball’s axis leads to a frictional force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frictional force deviates the ball from its original trajectory .</a:t>
                </a:r>
              </a:p>
              <a:p>
                <a:r>
                  <a:rPr lang="en-US" dirty="0"/>
                  <a:t>Magnitude of frictional force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1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𝝁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Direction of the frictional force is opposite to the velocity direction of the lowermost point due to spin about its axis. Given angular velocity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,the velocity of the bottom most point due to spin alone is,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0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.The direction of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then becomes 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𝝁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38FE2-55DE-424B-B517-5288D6E24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49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8E2A-E2EB-46E0-9AB9-1B6CE801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A1F5-33CE-4D17-BF83-EB050B7A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#Calculate frictional force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err="1"/>
              <a:t>F_friction</a:t>
            </a:r>
            <a:r>
              <a:rPr lang="en-US" sz="2400" dirty="0"/>
              <a:t>=mu* </a:t>
            </a:r>
            <a:r>
              <a:rPr lang="en-US" sz="2400" dirty="0" err="1"/>
              <a:t>F_z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err="1"/>
              <a:t>omega_net</a:t>
            </a:r>
            <a:r>
              <a:rPr lang="en-US" sz="2400" dirty="0"/>
              <a:t>=</a:t>
            </a:r>
            <a:r>
              <a:rPr lang="en-US" sz="2400" dirty="0" err="1"/>
              <a:t>np.array</a:t>
            </a:r>
            <a:r>
              <a:rPr lang="en-US" sz="2400" dirty="0"/>
              <a:t>([-Omega_0[0][1]*d/2 ,Omega_0[0][0]*d/2,0])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err="1"/>
              <a:t>omega_net</a:t>
            </a:r>
            <a:r>
              <a:rPr lang="en-US" sz="2400" dirty="0"/>
              <a:t>=</a:t>
            </a:r>
            <a:r>
              <a:rPr lang="en-US" sz="2400" dirty="0" err="1"/>
              <a:t>np.reshape</a:t>
            </a:r>
            <a:r>
              <a:rPr lang="en-US" sz="2400" dirty="0"/>
              <a:t>(</a:t>
            </a:r>
            <a:r>
              <a:rPr lang="en-US" sz="2400" dirty="0" err="1"/>
              <a:t>omega_net</a:t>
            </a:r>
            <a:r>
              <a:rPr lang="en-US" sz="2400" dirty="0"/>
              <a:t>,(1,3))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err="1"/>
              <a:t>Friction_dir</a:t>
            </a:r>
            <a:r>
              <a:rPr lang="en-US" sz="2400" dirty="0"/>
              <a:t>=-</a:t>
            </a:r>
            <a:r>
              <a:rPr lang="en-US" sz="2400" dirty="0" err="1"/>
              <a:t>np.reshape</a:t>
            </a:r>
            <a:r>
              <a:rPr lang="en-US" sz="2400" dirty="0"/>
              <a:t>((</a:t>
            </a:r>
            <a:r>
              <a:rPr lang="en-US" sz="2400" dirty="0" err="1"/>
              <a:t>omega_net</a:t>
            </a:r>
            <a:r>
              <a:rPr lang="en-US" sz="2400" dirty="0"/>
              <a:t>/</a:t>
            </a:r>
            <a:r>
              <a:rPr lang="en-US" sz="2400" dirty="0" err="1"/>
              <a:t>LA.norm</a:t>
            </a:r>
            <a:r>
              <a:rPr lang="en-US" sz="2400" dirty="0"/>
              <a:t>(</a:t>
            </a:r>
            <a:r>
              <a:rPr lang="en-US" sz="2400" dirty="0" err="1"/>
              <a:t>omega_net</a:t>
            </a:r>
            <a:r>
              <a:rPr lang="en-US" sz="2400" dirty="0"/>
              <a:t>)),(1,3))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err="1"/>
              <a:t>F_friction_vector</a:t>
            </a:r>
            <a:r>
              <a:rPr lang="en-US" sz="2400" dirty="0"/>
              <a:t>= (</a:t>
            </a:r>
            <a:r>
              <a:rPr lang="en-US" sz="2400" dirty="0" err="1"/>
              <a:t>F_friction</a:t>
            </a:r>
            <a:r>
              <a:rPr lang="en-US" sz="2400" dirty="0"/>
              <a:t>).dot(</a:t>
            </a:r>
            <a:r>
              <a:rPr lang="en-US" sz="2400" dirty="0" err="1"/>
              <a:t>Friction_dir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359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8BF8-9EFE-4D56-A4CD-37602AAE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Spin Change due to Friction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9D2B4-4AB5-4878-836C-61D0171D9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85071"/>
                <a:ext cx="9601200" cy="398232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frictional force leads to a frictional torque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i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,where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radius vector joining bottommost point to the center of the ball.</a:t>
                </a:r>
              </a:p>
              <a:p>
                <a:r>
                  <a:rPr lang="en-US" dirty="0"/>
                  <a:t>Total time of contact with the ground lies between 3 -7 </a:t>
                </a:r>
                <a:r>
                  <a:rPr lang="en-US" dirty="0" err="1"/>
                  <a:t>ms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We take small intervals of time 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=0.00001</m:t>
                    </m:r>
                  </m:oMath>
                </a14:m>
                <a:r>
                  <a:rPr lang="en-US" dirty="0"/>
                  <a:t> and iteratively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using the equation ,</a:t>
                </a:r>
                <a:r>
                  <a:rPr lang="en-US" b="1" dirty="0"/>
                  <a:t>Torque Impulse = Change in Angular Momentum</a:t>
                </a:r>
              </a:p>
              <a:p>
                <a:r>
                  <a:rPr lang="en-US" dirty="0"/>
                  <a:t>Angular Momentum = Moment of Inertia *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Moment of Inertia about the center of ball=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𝑔𝑦𝑟𝑎𝑡𝑖𝑜𝑛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acc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p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9D2B4-4AB5-4878-836C-61D0171D9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85071"/>
                <a:ext cx="9601200" cy="3982329"/>
              </a:xfrm>
              <a:blipFill>
                <a:blip r:embed="rId2"/>
                <a:stretch>
                  <a:fillRect l="-571" t="-3211" r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41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0F38-149C-4D5E-9CC9-8FA5EBC1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in Linear Velocity due to Friction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34EE9B-55F5-4294-8C7B-B1D3E069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Frictional Impulse = Change in Linear Momentum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0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34EE9B-55F5-4294-8C7B-B1D3E069D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811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D778-F192-42AB-94CF-4211368D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93979-01D7-4704-9C1B-34EBC8A2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690687"/>
            <a:ext cx="10504818" cy="41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6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9D9D-792C-4651-B461-B41D90D2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Bounce points for 5 deg launch elevation, and speed of 22m/s with and without wind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3CCCE9-0C36-4647-A8B2-D7C9DFAD3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648" y="2039815"/>
            <a:ext cx="10136033" cy="44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6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BD97-D015-488D-9904-A4E7BD4E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15461"/>
            <a:ext cx="10177975" cy="14859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Sideways drift due to magnus or lift force &amp; comparison of drifts in different spinning conditions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CEE1F8-4517-4D67-9098-797E3BCB7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935" y="1983544"/>
            <a:ext cx="9470903" cy="45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1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D318-E325-4199-8710-B8ADFF88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Lift or Dip due to Magnus Force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4F3F0-2CEC-4CBD-BC7B-C14E5D3F6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478" y="1492322"/>
            <a:ext cx="9133322" cy="49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19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1FB5-1B81-4BCF-9EBD-8560A065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effect of the drag force and the presence of a wind on the trajectory and range of a cricket ball.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61ACAA-365C-4472-B43E-61B31FE3C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347" y="2049674"/>
            <a:ext cx="8819219" cy="4122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5A3C91-9280-40EA-816A-5ABCBA3EF237}"/>
              </a:ext>
            </a:extLst>
          </p:cNvPr>
          <p:cNvSpPr/>
          <p:nvPr/>
        </p:nvSpPr>
        <p:spPr>
          <a:xfrm>
            <a:off x="1371599" y="1525369"/>
            <a:ext cx="7997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(Initial speed of 30 m s−1 (108 km h−1) and at an elevation angle of 25◦)</a:t>
            </a:r>
          </a:p>
        </p:txBody>
      </p:sp>
    </p:spTree>
    <p:extLst>
      <p:ext uri="{BB962C8B-B14F-4D97-AF65-F5344CB8AC3E}">
        <p14:creationId xmlns:p14="http://schemas.microsoft.com/office/powerpoint/2010/main" val="187549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2A40-BE43-4778-9B53-8AE3920C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082A-FD1D-4D22-9C35-5B629407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843454"/>
            <a:ext cx="10132118" cy="3581400"/>
          </a:xfrm>
        </p:spPr>
        <p:txBody>
          <a:bodyPr>
            <a:normAutofit/>
          </a:bodyPr>
          <a:lstStyle/>
          <a:p>
            <a:r>
              <a:rPr lang="en-US" sz="1800" b="1" dirty="0"/>
              <a:t>Cricket</a:t>
            </a:r>
            <a:r>
              <a:rPr lang="en-US" sz="1800" dirty="0"/>
              <a:t> is a bat-and-ball game played between two teams of eleven players on a field at the </a:t>
            </a:r>
            <a:r>
              <a:rPr lang="en-US" sz="1800" dirty="0" err="1"/>
              <a:t>centre</a:t>
            </a:r>
            <a:r>
              <a:rPr lang="en-US" sz="1800" dirty="0"/>
              <a:t> of which is a 20-metre (22-yard) pitch with a wicket at each end, each comprising two bails balanced on three stumps</a:t>
            </a:r>
          </a:p>
          <a:p>
            <a:r>
              <a:rPr lang="en-US" sz="1800" dirty="0"/>
              <a:t>The ball is a hard leather-seamed spheroid, with a diameter of 72mm</a:t>
            </a:r>
          </a:p>
          <a:p>
            <a:r>
              <a:rPr lang="en-US" sz="1800" dirty="0"/>
              <a:t>The pitch surface is flat is flat and normally covered with extremely short grass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C780645-6D70-4D5A-BEB6-BCC6F2344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562" y="3329354"/>
            <a:ext cx="1116843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53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0137-50B7-42BD-A5AD-4C5755E7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Force Deflection curve during impact with 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167F48-9FC9-4C97-BF78-C07D9A84A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057" y="2362200"/>
            <a:ext cx="4732167" cy="38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6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A0F0-8A22-4218-801C-2A0C897B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Spring Damper Bounce Profiles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12AD0F-C1C0-4DAE-89DA-E0078378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081" y="2171700"/>
            <a:ext cx="9601200" cy="41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1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34EA-9334-4D77-B5D2-EDF18B33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Spring Damper Bounce 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87E72-95DA-43A8-B75E-58EB5088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47" y="2019299"/>
            <a:ext cx="10030904" cy="45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37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AFEC-835B-4E27-9B76-A4513640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Overall Trajectory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C49E1-92EF-417E-9C8C-0E2853E3D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527" y="2094638"/>
            <a:ext cx="9601200" cy="42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97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AFEC-835B-4E27-9B76-A4513640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Overall Trajectory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D67E2-4099-497A-AC86-86DD0D0E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49" y="1947862"/>
            <a:ext cx="10089608" cy="46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05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01CD-1FE0-45D8-94D8-82EEF756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3D Trajectory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591B9A-9CC7-4419-9629-42B28A182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60" y="1639807"/>
            <a:ext cx="8060787" cy="49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0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F106-545B-49BB-B45F-5619C635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Friction on Amount of Spin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EEAFE4-5941-419F-A566-6EFCFE9EB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467" y="1921051"/>
            <a:ext cx="7821637" cy="42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EDC6-6FE2-443C-8E71-02C5A45C3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Thank you!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280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FAA7-EBB5-45DF-8EC3-EEEE2F2C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Cricket Ball Spin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C6C62E-19AA-4F3A-9D4C-96635728B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634" y="1833782"/>
            <a:ext cx="7301131" cy="4449787"/>
          </a:xfrm>
        </p:spPr>
      </p:pic>
    </p:spTree>
    <p:extLst>
      <p:ext uri="{BB962C8B-B14F-4D97-AF65-F5344CB8AC3E}">
        <p14:creationId xmlns:p14="http://schemas.microsoft.com/office/powerpoint/2010/main" val="4231269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87BA-3777-4A3E-88E4-F771725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Spin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2AA34-3E09-4DFC-A8FF-4E7326C95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045321"/>
            <a:ext cx="9601200" cy="2062757"/>
          </a:xfrm>
        </p:spPr>
      </p:pic>
    </p:spTree>
    <p:extLst>
      <p:ext uri="{BB962C8B-B14F-4D97-AF65-F5344CB8AC3E}">
        <p14:creationId xmlns:p14="http://schemas.microsoft.com/office/powerpoint/2010/main" val="65450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CA9A-977D-40D1-96CF-7406029B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Forces Involved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9793A-54A8-42D5-9EED-7A8516E04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48375"/>
                <a:ext cx="9601200" cy="4677507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sz="5000" b="1" dirty="0"/>
                  <a:t>Drag Force</a:t>
                </a:r>
              </a:p>
              <a:p>
                <a:r>
                  <a:rPr lang="en-US" sz="4200" dirty="0"/>
                  <a:t>The resistance force caused by the motion of a body through a fluid is termed as drag force. It acts in the opposite direction to the relative velocity between the body and the fluid. </a:t>
                </a:r>
                <a:r>
                  <a:rPr lang="en-US" sz="4200" i="1" dirty="0"/>
                  <a:t>ρ </a:t>
                </a:r>
                <a:r>
                  <a:rPr lang="en-US" sz="4200" dirty="0">
                    <a:sym typeface="Wingdings" panose="05000000000000000000" pitchFamily="2" charset="2"/>
                  </a:rPr>
                  <a:t> </a:t>
                </a:r>
                <a:r>
                  <a:rPr lang="en-US" sz="4200" dirty="0"/>
                  <a:t> air density, </a:t>
                </a:r>
                <a:r>
                  <a:rPr lang="en-US" sz="4200" i="1" dirty="0"/>
                  <a:t>A </a:t>
                </a:r>
                <a:r>
                  <a:rPr lang="en-US" sz="4200" dirty="0">
                    <a:sym typeface="Wingdings" panose="05000000000000000000" pitchFamily="2" charset="2"/>
                  </a:rPr>
                  <a:t></a:t>
                </a:r>
                <a:r>
                  <a:rPr lang="en-US" sz="4200" dirty="0"/>
                  <a:t> cross-sectional area,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/>
                        </m:ctrlPr>
                      </m:sSubPr>
                      <m:e>
                        <m:r>
                          <a:rPr lang="en-US" sz="4200" i="1"/>
                          <m:t>𝐶</m:t>
                        </m:r>
                      </m:e>
                      <m:sub>
                        <m:r>
                          <a:rPr lang="en-US" sz="4200" i="1"/>
                          <m:t>𝐷</m:t>
                        </m:r>
                      </m:sub>
                    </m:sSub>
                    <m:r>
                      <a:rPr lang="en-US" sz="4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200" dirty="0">
                    <a:sym typeface="Wingdings" panose="05000000000000000000" pitchFamily="2" charset="2"/>
                  </a:rPr>
                  <a:t> </a:t>
                </a:r>
                <a:r>
                  <a:rPr lang="en-US" sz="4200" dirty="0"/>
                  <a:t>drag coefficient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200" i="1"/>
                        </m:ctrlPr>
                      </m:accPr>
                      <m:e>
                        <m:r>
                          <a:rPr lang="en-US" sz="4200" i="1"/>
                          <m:t>𝑣</m:t>
                        </m:r>
                      </m:e>
                    </m:acc>
                  </m:oMath>
                </a14:m>
                <a:r>
                  <a:rPr lang="en-US" sz="4200" i="1" dirty="0"/>
                  <a:t> </a:t>
                </a:r>
                <a:r>
                  <a:rPr lang="en-US" sz="4200" dirty="0">
                    <a:sym typeface="Wingdings" panose="05000000000000000000" pitchFamily="2" charset="2"/>
                  </a:rPr>
                  <a:t> </a:t>
                </a:r>
                <a:r>
                  <a:rPr lang="en-US" sz="4200" dirty="0"/>
                  <a:t>projectile’s velocity relative to the air, then the drag force is given by:</a:t>
                </a:r>
              </a:p>
              <a:p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200" i="1"/>
                          </m:ctrlPr>
                        </m:sSubPr>
                        <m:e>
                          <m:r>
                            <a:rPr lang="en-US" sz="4200" b="0" i="1"/>
                            <m:t>𝐹</m:t>
                          </m:r>
                        </m:e>
                        <m:sub>
                          <m:r>
                            <a:rPr lang="en-US" sz="4200" b="0" i="1"/>
                            <m:t>𝐷</m:t>
                          </m:r>
                        </m:sub>
                      </m:sSub>
                      <m:r>
                        <a:rPr lang="en-US" sz="4200" b="0" i="1"/>
                        <m:t>=</m:t>
                      </m:r>
                      <m:f>
                        <m:fPr>
                          <m:ctrlPr>
                            <a:rPr lang="en-US" sz="4200" i="1"/>
                          </m:ctrlPr>
                        </m:fPr>
                        <m:num>
                          <m:r>
                            <a:rPr lang="en-US" sz="4200" b="0" i="1"/>
                            <m:t>1</m:t>
                          </m:r>
                        </m:num>
                        <m:den>
                          <m:r>
                            <a:rPr lang="en-US" sz="4200" b="0" i="1"/>
                            <m:t>2</m:t>
                          </m:r>
                        </m:den>
                      </m:f>
                      <m:r>
                        <a:rPr lang="en-US" sz="4200" b="0" i="1"/>
                        <m:t>𝜌</m:t>
                      </m:r>
                      <m:r>
                        <a:rPr lang="en-US" sz="4200" b="0" i="1"/>
                        <m:t>𝐴</m:t>
                      </m:r>
                      <m:sSub>
                        <m:sSubPr>
                          <m:ctrlPr>
                            <a:rPr lang="en-US" sz="4200" i="1"/>
                          </m:ctrlPr>
                        </m:sSubPr>
                        <m:e>
                          <m:r>
                            <a:rPr lang="en-US" sz="4200" b="0" i="1"/>
                            <m:t>𝐶</m:t>
                          </m:r>
                        </m:e>
                        <m:sub>
                          <m:r>
                            <a:rPr lang="en-US" sz="4200" b="0" i="1"/>
                            <m:t>𝐷</m:t>
                          </m:r>
                        </m:sub>
                      </m:sSub>
                      <m:sSup>
                        <m:sSupPr>
                          <m:ctrlPr>
                            <a:rPr lang="en-US" sz="4200" i="1"/>
                          </m:ctrlPr>
                        </m:sSupPr>
                        <m:e>
                          <m:r>
                            <a:rPr lang="en-US" sz="4200" b="0" i="1"/>
                            <m:t>𝑣</m:t>
                          </m:r>
                        </m:e>
                        <m:sup>
                          <m:r>
                            <a:rPr lang="en-US" sz="4200" b="0" i="1"/>
                            <m:t>2</m:t>
                          </m:r>
                        </m:sup>
                      </m:sSup>
                    </m:oMath>
                  </m:oMathPara>
                </a14:m>
                <a:endParaRPr lang="en-US" sz="3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200" dirty="0"/>
                  <a:t>Given a wind velocity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200" i="1"/>
                        </m:ctrlPr>
                      </m:accPr>
                      <m:e>
                        <m:r>
                          <a:rPr lang="en-US" sz="4200" i="1"/>
                          <m:t>𝑊</m:t>
                        </m:r>
                      </m:e>
                    </m:acc>
                  </m:oMath>
                </a14:m>
                <a:r>
                  <a:rPr lang="en-US" sz="4200" dirty="0"/>
                  <a:t> and projectile velocity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200" i="1"/>
                        </m:ctrlPr>
                      </m:accPr>
                      <m:e>
                        <m:r>
                          <a:rPr lang="en-US" sz="4200" i="1"/>
                          <m:t>𝑉</m:t>
                        </m:r>
                      </m:e>
                    </m:acc>
                  </m:oMath>
                </a14:m>
                <a:r>
                  <a:rPr lang="en-US" sz="4200" dirty="0"/>
                  <a:t>,the relative velocity of the projectile with respect to the air is given by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200" i="1"/>
                        </m:ctrlPr>
                      </m:accPr>
                      <m:e>
                        <m:r>
                          <a:rPr lang="en-US" sz="4200" i="1"/>
                          <m:t>𝑉</m:t>
                        </m:r>
                      </m:e>
                    </m:acc>
                    <m:r>
                      <a:rPr lang="en-US" sz="4200" i="1"/>
                      <m:t>−</m:t>
                    </m:r>
                    <m:acc>
                      <m:accPr>
                        <m:chr m:val="⃗"/>
                        <m:ctrlPr>
                          <a:rPr lang="en-US" sz="4200" i="1"/>
                        </m:ctrlPr>
                      </m:accPr>
                      <m:e>
                        <m:r>
                          <a:rPr lang="en-US" sz="4200" i="1"/>
                          <m:t>𝑊</m:t>
                        </m:r>
                      </m:e>
                    </m:acc>
                  </m:oMath>
                </a14:m>
                <a:r>
                  <a:rPr lang="en-US" sz="4200" dirty="0"/>
                  <a:t>.Hence, the drag force can be written as :</a:t>
                </a:r>
              </a:p>
              <a:p>
                <a:pPr marL="0" indent="0">
                  <a:buNone/>
                </a:pPr>
                <a:endParaRPr lang="en-US" sz="4200" dirty="0"/>
              </a:p>
              <a:p>
                <a:pPr marL="987552" lvl="2" indent="0">
                  <a:buNone/>
                </a:pPr>
                <a:r>
                  <a:rPr lang="en-US" sz="3600" dirty="0"/>
                  <a:t>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5100" b="1" i="1"/>
                        </m:ctrlPr>
                      </m:accPr>
                      <m:e>
                        <m:sSub>
                          <m:sSubPr>
                            <m:ctrlPr>
                              <a:rPr lang="en-US" sz="5100" b="1" i="1"/>
                            </m:ctrlPr>
                          </m:sSubPr>
                          <m:e>
                            <m:r>
                              <a:rPr lang="en-US" sz="5100" b="1" i="1"/>
                              <m:t>𝑭</m:t>
                            </m:r>
                          </m:e>
                          <m:sub>
                            <m:r>
                              <a:rPr lang="en-US" sz="5100" b="1" i="1"/>
                              <m:t>𝑫</m:t>
                            </m:r>
                          </m:sub>
                        </m:sSub>
                      </m:e>
                    </m:acc>
                    <m:r>
                      <a:rPr lang="en-US" sz="5100" b="1" i="1"/>
                      <m:t>=−</m:t>
                    </m:r>
                    <m:f>
                      <m:fPr>
                        <m:ctrlPr>
                          <a:rPr lang="en-US" sz="5100" b="1" i="1"/>
                        </m:ctrlPr>
                      </m:fPr>
                      <m:num>
                        <m:r>
                          <a:rPr lang="en-US" sz="5100" b="1" i="1"/>
                          <m:t>𝟏</m:t>
                        </m:r>
                      </m:num>
                      <m:den>
                        <m:r>
                          <a:rPr lang="en-US" sz="5100" b="1" i="1"/>
                          <m:t>𝟐</m:t>
                        </m:r>
                      </m:den>
                    </m:f>
                    <m:r>
                      <a:rPr lang="en-US" sz="5100" b="1" i="1"/>
                      <m:t>𝝆</m:t>
                    </m:r>
                    <m:r>
                      <a:rPr lang="en-US" sz="5100" b="1" i="1"/>
                      <m:t>𝑨</m:t>
                    </m:r>
                    <m:sSub>
                      <m:sSubPr>
                        <m:ctrlPr>
                          <a:rPr lang="en-US" sz="5100" b="1" i="1"/>
                        </m:ctrlPr>
                      </m:sSubPr>
                      <m:e>
                        <m:r>
                          <a:rPr lang="en-US" sz="5100" b="1" i="1"/>
                          <m:t>𝑪</m:t>
                        </m:r>
                      </m:e>
                      <m:sub>
                        <m:r>
                          <a:rPr lang="en-US" sz="5100" b="1" i="1"/>
                          <m:t>𝑫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5100" b="1" i="1"/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5100" b="1" i="1"/>
                            </m:ctrlPr>
                          </m:accPr>
                          <m:e>
                            <m:r>
                              <a:rPr lang="en-US" sz="5100" b="1" i="1"/>
                              <m:t>𝑽</m:t>
                            </m:r>
                          </m:e>
                        </m:acc>
                        <m:r>
                          <a:rPr lang="en-US" sz="5100" b="1" i="1"/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5100" b="1" i="1"/>
                            </m:ctrlPr>
                          </m:accPr>
                          <m:e>
                            <m:r>
                              <a:rPr lang="en-US" sz="5100" b="1" i="1"/>
                              <m:t>𝑾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5100" b="1" i="1"/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5100" b="1" i="1"/>
                            </m:ctrlPr>
                          </m:accPr>
                          <m:e>
                            <m:r>
                              <a:rPr lang="en-US" sz="5100" b="1" i="1"/>
                              <m:t>𝑽</m:t>
                            </m:r>
                          </m:e>
                        </m:acc>
                        <m:r>
                          <a:rPr lang="en-US" sz="5100" b="1" i="1"/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5100" b="1" i="1"/>
                            </m:ctrlPr>
                          </m:accPr>
                          <m:e>
                            <m:r>
                              <a:rPr lang="en-US" sz="5100" b="1" i="1"/>
                              <m:t>𝑾</m:t>
                            </m:r>
                          </m:e>
                        </m:acc>
                      </m:e>
                    </m:d>
                  </m:oMath>
                </a14:m>
                <a:endParaRPr lang="en-US" b="1" i="1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9793A-54A8-42D5-9EED-7A8516E04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48375"/>
                <a:ext cx="9601200" cy="4677507"/>
              </a:xfrm>
              <a:blipFill>
                <a:blip r:embed="rId2"/>
                <a:stretch>
                  <a:fillRect l="-889" t="-29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66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CA9A-977D-40D1-96CF-7406029B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Forces Involved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9793A-54A8-42D5-9EED-7A8516E04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48376"/>
                <a:ext cx="9601200" cy="4223824"/>
              </a:xfrm>
            </p:spPr>
            <p:txBody>
              <a:bodyPr>
                <a:normAutofit/>
              </a:bodyPr>
              <a:lstStyle/>
              <a:p>
                <a:r>
                  <a:rPr lang="en-US" sz="3100" b="1" dirty="0"/>
                  <a:t>Magnus or Lift Force</a:t>
                </a:r>
              </a:p>
              <a:p>
                <a:r>
                  <a:rPr lang="en-US" dirty="0"/>
                  <a:t>If the projectile has a spin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𝜔</m:t>
                        </m:r>
                      </m:e>
                    </m:acc>
                    <m:r>
                      <a:rPr lang="en-US" i="1"/>
                      <m:t> </m:t>
                    </m:r>
                  </m:oMath>
                </a14:m>
                <a:r>
                  <a:rPr lang="en-US" dirty="0"/>
                  <a:t>perpendicular to the projectile velocity, a lift force or a magnus force acts on it which 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𝑣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in the direction perpendicular to both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𝜔</m:t>
                        </m:r>
                      </m:e>
                    </m:acc>
                  </m:oMath>
                </a14:m>
                <a:r>
                  <a:rPr lang="en-US" dirty="0"/>
                  <a:t>. The magnitude of the lift force can be given by   </a:t>
                </a:r>
              </a:p>
              <a:p>
                <a:pPr marL="0" indent="0">
                  <a:buNone/>
                </a:pPr>
                <a:r>
                  <a:rPr lang="en-US" dirty="0"/>
                  <a:t>		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1"/>
                          <m:t>𝐹</m:t>
                        </m:r>
                      </m:e>
                      <m:sub>
                        <m:r>
                          <a:rPr lang="en-US" b="0" i="1"/>
                          <m:t>𝐿</m:t>
                        </m:r>
                      </m:sub>
                    </m:sSub>
                    <m:r>
                      <a:rPr lang="en-US" b="0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b="0" i="1"/>
                          <m:t>1</m:t>
                        </m:r>
                      </m:num>
                      <m:den>
                        <m:r>
                          <a:rPr lang="en-US" b="0" i="1"/>
                          <m:t>2</m:t>
                        </m:r>
                      </m:den>
                    </m:f>
                    <m:r>
                      <a:rPr lang="en-US" b="0" i="1"/>
                      <m:t>𝜌</m:t>
                    </m:r>
                    <m:r>
                      <a:rPr lang="en-US" b="0" i="1"/>
                      <m:t>𝐴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1"/>
                          <m:t>𝐶</m:t>
                        </m:r>
                      </m:e>
                      <m:sub>
                        <m:r>
                          <a:rPr lang="en-US" b="0" i="1"/>
                          <m:t>𝐿</m:t>
                        </m:r>
                      </m:sub>
                    </m:sSub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b="0" i="1"/>
                          <m:t>𝑣</m:t>
                        </m:r>
                      </m:e>
                      <m:sup>
                        <m:r>
                          <a:rPr lang="en-US" b="0" i="1"/>
                          <m:t>2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1" i="1"/>
                              </m:ctrlPr>
                            </m:accPr>
                            <m:e>
                              <m:r>
                                <a:rPr lang="en-US" sz="2400" b="1" i="1"/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sz="2400" b="1" i="1"/>
                            <m:t>𝑳</m:t>
                          </m:r>
                        </m:sub>
                      </m:sSub>
                      <m:r>
                        <a:rPr lang="en-US" sz="2400" b="1" i="1"/>
                        <m:t>=</m:t>
                      </m:r>
                      <m:f>
                        <m:fPr>
                          <m:ctrlPr>
                            <a:rPr lang="en-US" sz="2400" b="1" i="1"/>
                          </m:ctrlPr>
                        </m:fPr>
                        <m:num>
                          <m:r>
                            <a:rPr lang="en-US" sz="2400" b="1" i="1"/>
                            <m:t>𝟏</m:t>
                          </m:r>
                        </m:num>
                        <m:den>
                          <m:r>
                            <a:rPr lang="en-US" sz="2400" b="1" i="1"/>
                            <m:t>𝟐</m:t>
                          </m:r>
                        </m:den>
                      </m:f>
                      <m:r>
                        <a:rPr lang="en-US" sz="2400" b="1" i="1"/>
                        <m:t>𝝆</m:t>
                      </m:r>
                      <m:r>
                        <a:rPr lang="en-US" sz="2400" b="1" i="1"/>
                        <m:t>𝑨</m:t>
                      </m:r>
                      <m:sSub>
                        <m:sSubPr>
                          <m:ctrlPr>
                            <a:rPr lang="en-US" sz="2400" b="1" i="1"/>
                          </m:ctrlPr>
                        </m:sSubPr>
                        <m:e>
                          <m:r>
                            <a:rPr lang="en-US" sz="2400" b="1" i="1"/>
                            <m:t>𝑪</m:t>
                          </m:r>
                        </m:e>
                        <m:sub>
                          <m:r>
                            <a:rPr lang="en-US" sz="2400" b="1" i="1"/>
                            <m:t>𝑳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1" i="1"/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1" i="1"/>
                              </m:ctrlPr>
                            </m:accPr>
                            <m:e>
                              <m:r>
                                <a:rPr lang="en-US" sz="2400" b="1" i="1"/>
                                <m:t>𝑽</m:t>
                              </m:r>
                            </m:e>
                          </m:acc>
                          <m:r>
                            <a:rPr lang="en-US" sz="2400" b="1" i="1"/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2400" b="1" i="1"/>
                              </m:ctrlPr>
                            </m:accPr>
                            <m:e>
                              <m:r>
                                <a:rPr lang="en-US" sz="2400" b="1" i="1"/>
                                <m:t>𝒘</m:t>
                              </m:r>
                            </m:e>
                          </m:ac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/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/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2400" b="1" i="1"/>
                                  </m:ctrlPr>
                                </m:accPr>
                                <m:e>
                                  <m:r>
                                    <a:rPr lang="en-US" sz="2400" b="1" i="1"/>
                                    <m:t>𝝎</m:t>
                                  </m:r>
                                </m:e>
                              </m:acc>
                              <m:r>
                                <a:rPr lang="en-US" sz="2400" b="1" i="1"/>
                                <m:t>×</m:t>
                              </m:r>
                              <m:d>
                                <m:dPr>
                                  <m:ctrlPr>
                                    <a:rPr lang="en-US" sz="2400" b="1" i="1"/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1" i="1"/>
                                      </m:ctrlPr>
                                    </m:accPr>
                                    <m:e>
                                      <m:r>
                                        <a:rPr lang="en-US" sz="2400" b="1" i="1"/>
                                        <m:t>𝑽</m:t>
                                      </m:r>
                                    </m:e>
                                  </m:acc>
                                  <m:r>
                                    <a:rPr lang="en-US" sz="2400" b="1" i="1"/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b="1" i="1"/>
                                      </m:ctrlPr>
                                    </m:accPr>
                                    <m:e>
                                      <m:r>
                                        <a:rPr lang="en-US" sz="2400" b="1" i="1"/>
                                        <m:t>𝑾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2400" b="1" i="1"/>
                                <m:t>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9793A-54A8-42D5-9EED-7A8516E04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48376"/>
                <a:ext cx="9601200" cy="4223824"/>
              </a:xfrm>
              <a:blipFill>
                <a:blip r:embed="rId2"/>
                <a:stretch>
                  <a:fillRect l="-1397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17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2CA9A-977D-40D1-96CF-7406029B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Forces Involved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9793A-54A8-42D5-9EED-7A8516E04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Gravity  =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9793A-54A8-42D5-9EED-7A8516E04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743" y="2286000"/>
                <a:ext cx="5793475" cy="3581400"/>
              </a:xfrm>
              <a:blipFill>
                <a:blip r:embed="rId2"/>
                <a:stretch>
                  <a:fillRect l="-1474" t="-2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E4FA8-8291-415B-BE43-DF8B02885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60" r="15656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958B-253D-400E-8A08-A4730A6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9A7B54-CF34-457F-BE01-A39ECB34532A}"/>
                  </a:ext>
                </a:extLst>
              </p14:cNvPr>
              <p14:cNvContentPartPr/>
              <p14:nvPr/>
            </p14:nvContentPartPr>
            <p14:xfrm>
              <a:off x="11746052" y="143429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9A7B54-CF34-457F-BE01-A39ECB3453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7052" y="14252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5C1322-581A-4F06-938F-888ABFAA2B59}"/>
                  </a:ext>
                </a:extLst>
              </p14:cNvPr>
              <p14:cNvContentPartPr/>
              <p14:nvPr/>
            </p14:nvContentPartPr>
            <p14:xfrm>
              <a:off x="6344114" y="414977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5C1322-581A-4F06-938F-888ABFAA2B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5474" y="41407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256425-9C56-4317-A182-D6A4A48E0821}"/>
                  </a:ext>
                </a:extLst>
              </p14:cNvPr>
              <p14:cNvContentPartPr/>
              <p14:nvPr/>
            </p14:nvContentPartPr>
            <p14:xfrm>
              <a:off x="5288954" y="360077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256425-9C56-4317-A182-D6A4A48E08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9954" y="35921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F25AEC-A628-4F68-936B-3DF9C313C4C4}"/>
                  </a:ext>
                </a:extLst>
              </p14:cNvPr>
              <p14:cNvContentPartPr/>
              <p14:nvPr/>
            </p14:nvContentPartPr>
            <p14:xfrm>
              <a:off x="3994754" y="3263455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F25AEC-A628-4F68-936B-3DF9C313C4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5754" y="32544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6E7226-B964-42C9-A46D-C71379809E42}"/>
                  </a:ext>
                </a:extLst>
              </p14:cNvPr>
              <p14:cNvContentPartPr/>
              <p14:nvPr/>
            </p14:nvContentPartPr>
            <p14:xfrm>
              <a:off x="3699554" y="133601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6E7226-B964-42C9-A46D-C71379809E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0914" y="13270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27CE997-2C5F-4647-824D-43064F24CF08}"/>
                  </a:ext>
                </a:extLst>
              </p14:cNvPr>
              <p14:cNvContentPartPr/>
              <p14:nvPr/>
            </p14:nvContentPartPr>
            <p14:xfrm>
              <a:off x="3727634" y="4093255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27CE997-2C5F-4647-824D-43064F24CF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8994" y="40842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87A4C3-A696-499B-9459-F396C181F4EE}"/>
                  </a:ext>
                </a:extLst>
              </p14:cNvPr>
              <p14:cNvContentPartPr/>
              <p14:nvPr/>
            </p14:nvContentPartPr>
            <p14:xfrm>
              <a:off x="6287954" y="5134375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87A4C3-A696-499B-9459-F396C181F4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8954" y="512537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99EBCA5-BF16-48F2-8E4E-DED344B15A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545" y="1534321"/>
            <a:ext cx="9033711" cy="50698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9457B6-9853-4A00-98F2-EB907D3B0D1E}"/>
              </a:ext>
            </a:extLst>
          </p:cNvPr>
          <p:cNvSpPr txBox="1"/>
          <p:nvPr/>
        </p:nvSpPr>
        <p:spPr>
          <a:xfrm>
            <a:off x="7857641" y="3600775"/>
            <a:ext cx="182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avoid ‘Division by zero’ error later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63470F1-6070-4EE0-865F-ADA0A26F7E58}"/>
              </a:ext>
            </a:extLst>
          </p:cNvPr>
          <p:cNvSpPr/>
          <p:nvPr/>
        </p:nvSpPr>
        <p:spPr>
          <a:xfrm>
            <a:off x="4168684" y="4093255"/>
            <a:ext cx="3685357" cy="173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2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DC45-A90F-4B6A-B056-6EBA8559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Spring Damper Bounce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B364F-08B6-44FC-8545-0A40A54F7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601200" cy="3886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use the spring damper model developed by </a:t>
                </a:r>
                <a:r>
                  <a:rPr lang="en-US" dirty="0" err="1"/>
                  <a:t>Carre</a:t>
                </a:r>
                <a:r>
                  <a:rPr lang="en-US" dirty="0"/>
                  <a:t> et al. where ball is considered to be attached to a Hertzian spring in parallel with a damper.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/>
                      <m:t>𝑦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 Displacement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/>
                          </m:ctrlPr>
                        </m:sSubPr>
                        <m:e>
                          <m:r>
                            <a:rPr lang="en-US" sz="2800" i="1"/>
                            <m:t>𝐹</m:t>
                          </m:r>
                        </m:e>
                        <m:sub>
                          <m:r>
                            <a:rPr lang="en-US" sz="2800" i="1"/>
                            <m:t>𝑧</m:t>
                          </m:r>
                        </m:sub>
                      </m:sSub>
                      <m:r>
                        <a:rPr lang="en-US" sz="2800" i="1"/>
                        <m:t>=</m:t>
                      </m:r>
                      <m:r>
                        <a:rPr lang="en-US" sz="2800" i="1"/>
                        <m:t>𝑘</m:t>
                      </m:r>
                      <m:sSup>
                        <m:sSupPr>
                          <m:ctrlPr>
                            <a:rPr lang="en-US" sz="2800" i="1"/>
                          </m:ctrlPr>
                        </m:sSupPr>
                        <m:e>
                          <m:r>
                            <a:rPr lang="en-US" sz="2800" i="1"/>
                            <m:t>𝑦</m:t>
                          </m:r>
                        </m:e>
                        <m:sup>
                          <m:r>
                            <a:rPr lang="en-US" sz="2800" i="1"/>
                            <m:t>𝑎</m:t>
                          </m:r>
                        </m:sup>
                      </m:sSup>
                      <m:r>
                        <a:rPr lang="en-US" sz="2800" i="1"/>
                        <m:t>+</m:t>
                      </m:r>
                      <m:r>
                        <a:rPr lang="en-US" sz="2800" i="1"/>
                        <m:t>𝑐</m:t>
                      </m:r>
                      <m:acc>
                        <m:accPr>
                          <m:chr m:val="̇"/>
                          <m:ctrlPr>
                            <a:rPr lang="en-US" sz="2800" i="1"/>
                          </m:ctrlPr>
                        </m:accPr>
                        <m:e>
                          <m:r>
                            <a:rPr lang="en-US" sz="2800" i="1"/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Let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𝑦</m:t>
                        </m:r>
                      </m:e>
                      <m:sub>
                        <m:r>
                          <a:rPr lang="en-US" i="1"/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be the position of the center of mass ,and </a:t>
                </a:r>
                <a14:m>
                  <m:oMath xmlns:m="http://schemas.openxmlformats.org/officeDocument/2006/math">
                    <m:r>
                      <a:rPr lang="en-US" i="1"/>
                      <m:t>𝐷</m:t>
                    </m:r>
                  </m:oMath>
                </a14:m>
                <a:r>
                  <a:rPr lang="en-US" dirty="0"/>
                  <a:t> be the diameter of the ball. </a:t>
                </a:r>
              </a:p>
              <a:p>
                <a:pPr marL="0" indent="0">
                  <a:buNone/>
                </a:pPr>
                <a:r>
                  <a:rPr lang="en-US" dirty="0"/>
                  <a:t>Then, </a:t>
                </a:r>
                <a14:m>
                  <m:oMath xmlns:m="http://schemas.openxmlformats.org/officeDocument/2006/math">
                    <m:r>
                      <a:rPr lang="en-US" i="1"/>
                      <m:t>𝑦</m:t>
                    </m:r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𝐷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  <m:r>
                      <a:rPr lang="en-US" i="1"/>
                      <m:t>−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𝑦</m:t>
                        </m:r>
                      </m:e>
                      <m:sub>
                        <m:r>
                          <a:rPr lang="en-US" i="1"/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/>
                        </m:ctrlPr>
                      </m:sSubPr>
                      <m:e>
                        <m:r>
                          <a:rPr lang="en-US" sz="2400" b="1" i="1"/>
                          <m:t>𝑭</m:t>
                        </m:r>
                      </m:e>
                      <m:sub>
                        <m:r>
                          <a:rPr lang="en-US" sz="2400" b="1" i="1"/>
                          <m:t>𝒛</m:t>
                        </m:r>
                      </m:sub>
                    </m:sSub>
                    <m:r>
                      <a:rPr lang="en-US" sz="2400" b="1" i="1"/>
                      <m:t>=</m:t>
                    </m:r>
                    <m:r>
                      <a:rPr lang="en-US" sz="2400" b="1" i="1"/>
                      <m:t>𝒌</m:t>
                    </m:r>
                    <m:sSup>
                      <m:sSupPr>
                        <m:ctrlPr>
                          <a:rPr lang="en-US" sz="2400" b="1" i="1"/>
                        </m:ctrlPr>
                      </m:sSupPr>
                      <m:e>
                        <m:d>
                          <m:dPr>
                            <m:ctrlPr>
                              <a:rPr lang="en-US" sz="2400" b="1" i="1"/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400" b="1" i="1"/>
                                </m:ctrlPr>
                              </m:fPr>
                              <m:num>
                                <m:r>
                                  <a:rPr lang="en-US" sz="2400" b="1" i="1"/>
                                  <m:t>𝑫</m:t>
                                </m:r>
                              </m:num>
                              <m:den>
                                <m:r>
                                  <a:rPr lang="en-US" sz="2400" b="1" i="1"/>
                                  <m:t>𝟐</m:t>
                                </m:r>
                              </m:den>
                            </m:f>
                            <m:r>
                              <a:rPr lang="en-US" sz="2400" b="1" i="1"/>
                              <m:t>−</m:t>
                            </m:r>
                            <m:sSub>
                              <m:sSubPr>
                                <m:ctrlPr>
                                  <a:rPr lang="en-US" sz="2400" b="1" i="1"/>
                                </m:ctrlPr>
                              </m:sSubPr>
                              <m:e>
                                <m:r>
                                  <a:rPr lang="en-US" sz="2400" b="1" i="1"/>
                                  <m:t>𝒚</m:t>
                                </m:r>
                              </m:e>
                              <m:sub>
                                <m:r>
                                  <a:rPr lang="en-US" sz="2400" b="1" i="1"/>
                                  <m:t>𝑪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/>
                          <m:t>𝒂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/>
                      <m:t>𝑪</m:t>
                    </m:r>
                    <m:sSub>
                      <m:sSubPr>
                        <m:ctrlPr>
                          <a:rPr lang="en-US" sz="2400" b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B364F-08B6-44FC-8545-0A40A54F7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601200" cy="3886200"/>
              </a:xfrm>
              <a:blipFill>
                <a:blip r:embed="rId2"/>
                <a:stretch>
                  <a:fillRect l="-635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23568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1298</TotalTime>
  <Words>811</Words>
  <Application>Microsoft Office PowerPoint</Application>
  <PresentationFormat>Widescreen</PresentationFormat>
  <Paragraphs>84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Cambria Math</vt:lpstr>
      <vt:lpstr>Franklin Gothic Book</vt:lpstr>
      <vt:lpstr>Crop</vt:lpstr>
      <vt:lpstr>CRICKET BALL SPIN MODELING</vt:lpstr>
      <vt:lpstr>INTRODUCTION</vt:lpstr>
      <vt:lpstr>Cricket Ball Spin</vt:lpstr>
      <vt:lpstr>Types of Spin</vt:lpstr>
      <vt:lpstr>Forces Involved</vt:lpstr>
      <vt:lpstr>Forces Involved</vt:lpstr>
      <vt:lpstr>Forces Involved</vt:lpstr>
      <vt:lpstr>Code</vt:lpstr>
      <vt:lpstr>Spring Damper Bounce Model</vt:lpstr>
      <vt:lpstr>Code</vt:lpstr>
      <vt:lpstr>Frictional Force  </vt:lpstr>
      <vt:lpstr>Code</vt:lpstr>
      <vt:lpstr>Spin Change due to Friction</vt:lpstr>
      <vt:lpstr>Change in Linear Velocity due to Friction</vt:lpstr>
      <vt:lpstr>Code</vt:lpstr>
      <vt:lpstr>Bounce points for 5 deg launch elevation, and speed of 22m/s with and without wind</vt:lpstr>
      <vt:lpstr>Sideways drift due to magnus or lift force &amp; comparison of drifts in different spinning conditions</vt:lpstr>
      <vt:lpstr>Lift or Dip due to Magnus Force</vt:lpstr>
      <vt:lpstr>The effect of the drag force and the presence of a wind on the trajectory and range of a cricket ball.</vt:lpstr>
      <vt:lpstr>Force Deflection curve during impact with ground</vt:lpstr>
      <vt:lpstr>Spring Damper Bounce Profiles</vt:lpstr>
      <vt:lpstr>Spring Damper Bounce Profiles</vt:lpstr>
      <vt:lpstr>Overall Trajectory</vt:lpstr>
      <vt:lpstr>Overall Trajectory</vt:lpstr>
      <vt:lpstr>3D Trajectory</vt:lpstr>
      <vt:lpstr>Effect of Friction on Amount of Spin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BALL SPIN MODELING</dc:title>
  <dc:creator>Sachin Saxena</dc:creator>
  <cp:lastModifiedBy>Sachin Saxena</cp:lastModifiedBy>
  <cp:revision>31</cp:revision>
  <dcterms:created xsi:type="dcterms:W3CDTF">2019-12-17T22:22:35Z</dcterms:created>
  <dcterms:modified xsi:type="dcterms:W3CDTF">2019-12-18T20:21:21Z</dcterms:modified>
</cp:coreProperties>
</file>